
<file path=[Content_Types].xml><?xml version="1.0" encoding="utf-8"?>
<Types xmlns="http://schemas.openxmlformats.org/package/2006/content-types">
  <Default Extension="tmp" ContentType="image/png"/>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6" r:id="rId3"/>
    <p:sldId id="258" r:id="rId4"/>
    <p:sldId id="259" r:id="rId5"/>
    <p:sldId id="260" r:id="rId6"/>
    <p:sldId id="261" r:id="rId7"/>
    <p:sldId id="267" r:id="rId8"/>
    <p:sldId id="268" r:id="rId9"/>
    <p:sldId id="264" r:id="rId10"/>
    <p:sldId id="262" r:id="rId11"/>
    <p:sldId id="265"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92" autoAdjust="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02D58-806C-4100-A1E2-9F80E806EDFA}"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D1787-C01F-45DD-86AB-962D0B46FB2C}" type="slidenum">
              <a:rPr lang="en-US" smtClean="0"/>
              <a:t>‹#›</a:t>
            </a:fld>
            <a:endParaRPr lang="en-US"/>
          </a:p>
        </p:txBody>
      </p:sp>
    </p:spTree>
    <p:extLst>
      <p:ext uri="{BB962C8B-B14F-4D97-AF65-F5344CB8AC3E}">
        <p14:creationId xmlns:p14="http://schemas.microsoft.com/office/powerpoint/2010/main" val="88659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 name is Kate</a:t>
            </a:r>
            <a:r>
              <a:rPr lang="en-US" baseline="0" dirty="0" smtClean="0"/>
              <a:t> Healy. I am a senior marketing student at West Virginia University. I am from Long Island, New York and I have lived their my entire life. Throughout this presentation, I will tell you about my interests, educational background, work experience, clubs and activities,  and awards.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1</a:t>
            </a:fld>
            <a:endParaRPr lang="en-US"/>
          </a:p>
        </p:txBody>
      </p:sp>
    </p:spTree>
    <p:extLst>
      <p:ext uri="{BB962C8B-B14F-4D97-AF65-F5344CB8AC3E}">
        <p14:creationId xmlns:p14="http://schemas.microsoft.com/office/powerpoint/2010/main" val="3600456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t>Some of my skills include</a:t>
            </a:r>
            <a:r>
              <a:rPr lang="en-US" sz="1500" baseline="0" dirty="0" smtClean="0"/>
              <a:t> Photoshop, Event Planning, Social Media Marketing, Blogging, Office, and search engine optimization</a:t>
            </a:r>
            <a:endParaRPr lang="en-US" sz="1500" dirty="0"/>
          </a:p>
        </p:txBody>
      </p:sp>
      <p:sp>
        <p:nvSpPr>
          <p:cNvPr id="4" name="Slide Number Placeholder 3"/>
          <p:cNvSpPr>
            <a:spLocks noGrp="1"/>
          </p:cNvSpPr>
          <p:nvPr>
            <p:ph type="sldNum" sz="quarter" idx="10"/>
          </p:nvPr>
        </p:nvSpPr>
        <p:spPr/>
        <p:txBody>
          <a:bodyPr/>
          <a:lstStyle/>
          <a:p>
            <a:fld id="{5A0D1787-C01F-45DD-86AB-962D0B46FB2C}" type="slidenum">
              <a:rPr lang="en-US" smtClean="0"/>
              <a:t>10</a:t>
            </a:fld>
            <a:endParaRPr lang="en-US"/>
          </a:p>
        </p:txBody>
      </p:sp>
    </p:spTree>
    <p:extLst>
      <p:ext uri="{BB962C8B-B14F-4D97-AF65-F5344CB8AC3E}">
        <p14:creationId xmlns:p14="http://schemas.microsoft.com/office/powerpoint/2010/main" val="376506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received</a:t>
            </a:r>
            <a:r>
              <a:rPr lang="en-US" baseline="0" dirty="0" smtClean="0"/>
              <a:t> the WVU Blue and Gold Academic Scholarship. I obtained this scholarship from Fall 2014- Spring 2016.</a:t>
            </a:r>
          </a:p>
          <a:p>
            <a:r>
              <a:rPr lang="en-US" baseline="0" dirty="0" smtClean="0"/>
              <a:t>I also received the highest honor a girl scout cadet could earn. This was achieved through volunteering and creating and managing a long-term project.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11</a:t>
            </a:fld>
            <a:endParaRPr lang="en-US"/>
          </a:p>
        </p:txBody>
      </p:sp>
    </p:spTree>
    <p:extLst>
      <p:ext uri="{BB962C8B-B14F-4D97-AF65-F5344CB8AC3E}">
        <p14:creationId xmlns:p14="http://schemas.microsoft.com/office/powerpoint/2010/main" val="357266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would like to learn more about me follow me on the following social media accounts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12</a:t>
            </a:fld>
            <a:endParaRPr lang="en-US"/>
          </a:p>
        </p:txBody>
      </p:sp>
    </p:spTree>
    <p:extLst>
      <p:ext uri="{BB962C8B-B14F-4D97-AF65-F5344CB8AC3E}">
        <p14:creationId xmlns:p14="http://schemas.microsoft.com/office/powerpoint/2010/main" val="210763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my interests include my family, my friends,</a:t>
            </a:r>
            <a:r>
              <a:rPr lang="en-US" baseline="0" dirty="0" smtClean="0"/>
              <a:t> my volleyball team, and my dog. One of my favorite things to do with my family is driving across the United States of America. We have been to all 50 states! My friends and I like going to concerts, going to the beach, and eating.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2</a:t>
            </a:fld>
            <a:endParaRPr lang="en-US"/>
          </a:p>
        </p:txBody>
      </p:sp>
    </p:spTree>
    <p:extLst>
      <p:ext uri="{BB962C8B-B14F-4D97-AF65-F5344CB8AC3E}">
        <p14:creationId xmlns:p14="http://schemas.microsoft.com/office/powerpoint/2010/main" val="162669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fourth year at West Virginia</a:t>
            </a:r>
            <a:r>
              <a:rPr lang="en-US" baseline="0" dirty="0" smtClean="0"/>
              <a:t> University. I am majoring in marketing and it is something I am extremely passionate about. Some of my favorite courses taken at this university have been Personal Selling, Research Marketing, and  Buyer Behavior.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3</a:t>
            </a:fld>
            <a:endParaRPr lang="en-US"/>
          </a:p>
        </p:txBody>
      </p:sp>
    </p:spTree>
    <p:extLst>
      <p:ext uri="{BB962C8B-B14F-4D97-AF65-F5344CB8AC3E}">
        <p14:creationId xmlns:p14="http://schemas.microsoft.com/office/powerpoint/2010/main" val="388952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past</a:t>
            </a:r>
            <a:r>
              <a:rPr lang="en-US" baseline="0" dirty="0" smtClean="0"/>
              <a:t> summer I interned in Morgantown with a company that is based out of Woodbury, New York called </a:t>
            </a:r>
            <a:r>
              <a:rPr lang="en-US" baseline="0" dirty="0" err="1" smtClean="0"/>
              <a:t>CardWorks</a:t>
            </a:r>
            <a:r>
              <a:rPr lang="en-US" baseline="0" dirty="0" smtClean="0"/>
              <a:t>, I worked with a team of interns to sell credit card processing systems. Throughout this internship, I developed communication, selling, and persistency skills.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4</a:t>
            </a:fld>
            <a:endParaRPr lang="en-US"/>
          </a:p>
        </p:txBody>
      </p:sp>
    </p:spTree>
    <p:extLst>
      <p:ext uri="{BB962C8B-B14F-4D97-AF65-F5344CB8AC3E}">
        <p14:creationId xmlns:p14="http://schemas.microsoft.com/office/powerpoint/2010/main" val="205713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my internship during the past summer, I then worked at Sports Page in downtown Morgantown on High Street. I bartended and waitressed there. I learned multi-tasking skills and improved strategic thinking in situations that required urgency. I abided by local and federal laws by checking ID’s. It was also important to keep a cleanly work space for customers.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5</a:t>
            </a:fld>
            <a:endParaRPr lang="en-US"/>
          </a:p>
        </p:txBody>
      </p:sp>
    </p:spTree>
    <p:extLst>
      <p:ext uri="{BB962C8B-B14F-4D97-AF65-F5344CB8AC3E}">
        <p14:creationId xmlns:p14="http://schemas.microsoft.com/office/powerpoint/2010/main" val="748346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Spring 2015, I have worked at </a:t>
            </a:r>
            <a:r>
              <a:rPr lang="en-US" baseline="0" dirty="0" err="1" smtClean="0"/>
              <a:t>Sportime</a:t>
            </a:r>
            <a:r>
              <a:rPr lang="en-US" baseline="0" dirty="0" smtClean="0"/>
              <a:t> Multi-Sport as a coach in Bethpage, New York. I taught high school students competitive volleyball. My responsibilities included scheduling tournaments, making rosters, and ordering uniforms for the team. I have developed leadership, coaching, and communication skills.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6</a:t>
            </a:fld>
            <a:endParaRPr lang="en-US"/>
          </a:p>
        </p:txBody>
      </p:sp>
    </p:spTree>
    <p:extLst>
      <p:ext uri="{BB962C8B-B14F-4D97-AF65-F5344CB8AC3E}">
        <p14:creationId xmlns:p14="http://schemas.microsoft.com/office/powerpoint/2010/main" val="69952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an active</a:t>
            </a:r>
            <a:r>
              <a:rPr lang="en-US" baseline="0" dirty="0" smtClean="0"/>
              <a:t> member in Delta Sigma Pi Nu Upsilon since Fall 2016. Through this business fraternity, I have the responsibility to attend weekly meetings and professional development events. We also collectively raise money to help organizations in our community. This has given me networking skills, and has helped develop me </a:t>
            </a:r>
            <a:r>
              <a:rPr lang="en-US" baseline="0" dirty="0" err="1" smtClean="0"/>
              <a:t>professionaly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7</a:t>
            </a:fld>
            <a:endParaRPr lang="en-US"/>
          </a:p>
        </p:txBody>
      </p:sp>
    </p:spTree>
    <p:extLst>
      <p:ext uri="{BB962C8B-B14F-4D97-AF65-F5344CB8AC3E}">
        <p14:creationId xmlns:p14="http://schemas.microsoft.com/office/powerpoint/2010/main" val="213235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a:t>
            </a:r>
            <a:r>
              <a:rPr lang="en-US" baseline="0" dirty="0" smtClean="0"/>
              <a:t> been part of WV </a:t>
            </a:r>
            <a:r>
              <a:rPr lang="en-US" baseline="0" dirty="0" err="1" smtClean="0"/>
              <a:t>womens</a:t>
            </a:r>
            <a:r>
              <a:rPr lang="en-US" baseline="0" dirty="0" smtClean="0"/>
              <a:t> club volleyball since fall 2014. I have been on the A team all seven semesters. We have traveled as far as Louisville Kentucky and we are undefeated this semester and are going to Saint Louis, Missouri this upcoming April to compete in a national tournament. I became the Treasurer for my senior year. This job requires many responsibilities, such as managing financial statements, booking hotels and purchasing necessary equipment for the team.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8</a:t>
            </a:fld>
            <a:endParaRPr lang="en-US"/>
          </a:p>
        </p:txBody>
      </p:sp>
    </p:spTree>
    <p:extLst>
      <p:ext uri="{BB962C8B-B14F-4D97-AF65-F5344CB8AC3E}">
        <p14:creationId xmlns:p14="http://schemas.microsoft.com/office/powerpoint/2010/main" val="75270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been part of the American Marketing</a:t>
            </a:r>
            <a:r>
              <a:rPr lang="en-US" baseline="0" dirty="0" smtClean="0"/>
              <a:t> </a:t>
            </a:r>
            <a:r>
              <a:rPr lang="en-US" baseline="0" dirty="0" err="1" smtClean="0"/>
              <a:t>Associaton</a:t>
            </a:r>
            <a:r>
              <a:rPr lang="en-US" baseline="0" dirty="0" smtClean="0"/>
              <a:t> </a:t>
            </a:r>
            <a:r>
              <a:rPr lang="en-US" baseline="0" dirty="0" err="1" smtClean="0"/>
              <a:t>sicne</a:t>
            </a:r>
            <a:r>
              <a:rPr lang="en-US" baseline="0" dirty="0" smtClean="0"/>
              <a:t> fall 2016. This chapter is the first and only chapter in West Virginia. I have competed in case </a:t>
            </a:r>
            <a:r>
              <a:rPr lang="en-US" baseline="0" dirty="0" err="1" smtClean="0"/>
              <a:t>competions</a:t>
            </a:r>
            <a:r>
              <a:rPr lang="en-US" baseline="0" dirty="0" smtClean="0"/>
              <a:t> to help local companies. This club also provides business seminars and trainings as well as networking opportunities. </a:t>
            </a:r>
            <a:endParaRPr lang="en-US" dirty="0"/>
          </a:p>
        </p:txBody>
      </p:sp>
      <p:sp>
        <p:nvSpPr>
          <p:cNvPr id="4" name="Slide Number Placeholder 3"/>
          <p:cNvSpPr>
            <a:spLocks noGrp="1"/>
          </p:cNvSpPr>
          <p:nvPr>
            <p:ph type="sldNum" sz="quarter" idx="10"/>
          </p:nvPr>
        </p:nvSpPr>
        <p:spPr/>
        <p:txBody>
          <a:bodyPr/>
          <a:lstStyle/>
          <a:p>
            <a:fld id="{5A0D1787-C01F-45DD-86AB-962D0B46FB2C}" type="slidenum">
              <a:rPr lang="en-US" smtClean="0"/>
              <a:t>9</a:t>
            </a:fld>
            <a:endParaRPr lang="en-US"/>
          </a:p>
        </p:txBody>
      </p:sp>
    </p:spTree>
    <p:extLst>
      <p:ext uri="{BB962C8B-B14F-4D97-AF65-F5344CB8AC3E}">
        <p14:creationId xmlns:p14="http://schemas.microsoft.com/office/powerpoint/2010/main" val="248712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ECDBCB-79E5-4317-AADA-BC2E2F02B49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166829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ECDBCB-79E5-4317-AADA-BC2E2F02B49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314342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ECDBCB-79E5-4317-AADA-BC2E2F02B49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2019932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ECDBCB-79E5-4317-AADA-BC2E2F02B49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45541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ECDBCB-79E5-4317-AADA-BC2E2F02B49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132433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ECDBCB-79E5-4317-AADA-BC2E2F02B49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405176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ECDBCB-79E5-4317-AADA-BC2E2F02B49E}"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227022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ECDBCB-79E5-4317-AADA-BC2E2F02B49E}"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3397526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CDBCB-79E5-4317-AADA-BC2E2F02B49E}"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90008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ECDBCB-79E5-4317-AADA-BC2E2F02B49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122055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ECDBCB-79E5-4317-AADA-BC2E2F02B49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63830-D6A0-480C-B0D0-B014FC105412}" type="slidenum">
              <a:rPr lang="en-US" smtClean="0"/>
              <a:t>‹#›</a:t>
            </a:fld>
            <a:endParaRPr lang="en-US"/>
          </a:p>
        </p:txBody>
      </p:sp>
    </p:spTree>
    <p:extLst>
      <p:ext uri="{BB962C8B-B14F-4D97-AF65-F5344CB8AC3E}">
        <p14:creationId xmlns:p14="http://schemas.microsoft.com/office/powerpoint/2010/main" val="137781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CDBCB-79E5-4317-AADA-BC2E2F02B49E}" type="datetimeFigureOut">
              <a:rPr lang="en-US" smtClean="0"/>
              <a:t>12/6/2017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63830-D6A0-480C-B0D0-B014FC105412}" type="slidenum">
              <a:rPr lang="en-US" smtClean="0"/>
              <a:t>‹#›</a:t>
            </a:fld>
            <a:endParaRPr lang="en-US"/>
          </a:p>
        </p:txBody>
      </p:sp>
    </p:spTree>
    <p:extLst>
      <p:ext uri="{BB962C8B-B14F-4D97-AF65-F5344CB8AC3E}">
        <p14:creationId xmlns:p14="http://schemas.microsoft.com/office/powerpoint/2010/main" val="3781134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mp"/><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tmp"/><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tmp"/><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7517" y="1193292"/>
            <a:ext cx="9144000" cy="2387600"/>
          </a:xfrm>
        </p:spPr>
        <p:txBody>
          <a:bodyPr>
            <a:normAutofit/>
          </a:bodyPr>
          <a:lstStyle/>
          <a:p>
            <a:r>
              <a:rPr lang="en-US" sz="7000" b="1" dirty="0" smtClean="0">
                <a:latin typeface="Follow You Into the World" panose="02000000000000000000" pitchFamily="2" charset="0"/>
                <a:ea typeface="A little sunshine" panose="02000603000000000000" pitchFamily="2" charset="0"/>
              </a:rPr>
              <a:t>Kate Healy</a:t>
            </a:r>
            <a:endParaRPr lang="en-US" sz="7000" b="1" dirty="0">
              <a:latin typeface="Follow You Into the World" panose="02000000000000000000" pitchFamily="2" charset="0"/>
              <a:ea typeface="A little sunshine" panose="02000603000000000000" pitchFamily="2" charset="0"/>
            </a:endParaRPr>
          </a:p>
        </p:txBody>
      </p:sp>
      <p:sp>
        <p:nvSpPr>
          <p:cNvPr id="3" name="Subtitle 2"/>
          <p:cNvSpPr>
            <a:spLocks noGrp="1"/>
          </p:cNvSpPr>
          <p:nvPr>
            <p:ph type="subTitle" idx="1"/>
          </p:nvPr>
        </p:nvSpPr>
        <p:spPr>
          <a:xfrm>
            <a:off x="-1122241" y="3693633"/>
            <a:ext cx="9144000" cy="1655762"/>
          </a:xfrm>
        </p:spPr>
        <p:txBody>
          <a:bodyPr>
            <a:normAutofit lnSpcReduction="10000"/>
          </a:bodyPr>
          <a:lstStyle/>
          <a:p>
            <a:r>
              <a:rPr lang="en-US" dirty="0" smtClean="0">
                <a:latin typeface="Arial" panose="020B0604020202020204" pitchFamily="34" charset="0"/>
                <a:cs typeface="Arial" panose="020B0604020202020204" pitchFamily="34" charset="0"/>
              </a:rPr>
              <a:t>Marketing Student at West Virginia University</a:t>
            </a:r>
          </a:p>
          <a:p>
            <a:r>
              <a:rPr lang="en-US" dirty="0" smtClean="0">
                <a:latin typeface="Arial" panose="020B0604020202020204" pitchFamily="34" charset="0"/>
                <a:cs typeface="Arial" panose="020B0604020202020204" pitchFamily="34" charset="0"/>
              </a:rPr>
              <a:t>Morgantown, West Virginia</a:t>
            </a:r>
          </a:p>
          <a:p>
            <a:r>
              <a:rPr lang="en-US" dirty="0" smtClean="0">
                <a:latin typeface="Arial" panose="020B0604020202020204" pitchFamily="34" charset="0"/>
                <a:cs typeface="Arial" panose="020B0604020202020204" pitchFamily="34" charset="0"/>
              </a:rPr>
              <a:t>kmhealy@mix.wvu.edu</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(347)-860-2474</a:t>
            </a:r>
            <a:endParaRPr lang="en-US" dirty="0" smtClean="0">
              <a:latin typeface="Arial" panose="020B0604020202020204" pitchFamily="34" charset="0"/>
              <a:cs typeface="Arial" panose="020B0604020202020204" pitchFamily="34" charset="0"/>
            </a:endParaRP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0930" y="350638"/>
            <a:ext cx="3764243" cy="3734681"/>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616" y="6083588"/>
            <a:ext cx="487363" cy="487363"/>
          </a:xfrm>
          <a:prstGeom prst="rect">
            <a:avLst/>
          </a:prstGeom>
        </p:spPr>
      </p:pic>
    </p:spTree>
    <p:extLst>
      <p:ext uri="{BB962C8B-B14F-4D97-AF65-F5344CB8AC3E}">
        <p14:creationId xmlns:p14="http://schemas.microsoft.com/office/powerpoint/2010/main" val="1309805273"/>
      </p:ext>
    </p:extLst>
  </p:cSld>
  <p:clrMapOvr>
    <a:masterClrMapping/>
  </p:clrMapOvr>
  <mc:AlternateContent xmlns:mc="http://schemas.openxmlformats.org/markup-compatibility/2006">
    <mc:Choice xmlns:p14="http://schemas.microsoft.com/office/powerpoint/2010/main" Requires="p14">
      <p:transition spd="slow" p14:dur="2000" advTm="21000"/>
    </mc:Choice>
    <mc:Fallback>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ea typeface="A little sunshine" panose="02000603000000000000" pitchFamily="2" charset="0"/>
              </a:rPr>
              <a:t>Skills:</a:t>
            </a:r>
            <a:endParaRPr lang="en-US" sz="6000" b="1" dirty="0">
              <a:latin typeface="Follow You Into the World" panose="02000000000000000000" pitchFamily="2" charset="0"/>
              <a:ea typeface="A little sunshine" panose="02000603000000000000" pitchFamily="2" charset="0"/>
            </a:endParaRPr>
          </a:p>
        </p:txBody>
      </p:sp>
      <p:sp>
        <p:nvSpPr>
          <p:cNvPr id="3" name="Content Placeholder 2"/>
          <p:cNvSpPr>
            <a:spLocks noGrp="1"/>
          </p:cNvSpPr>
          <p:nvPr>
            <p:ph idx="1"/>
          </p:nvPr>
        </p:nvSpPr>
        <p:spPr/>
        <p:txBody>
          <a:bodyPr/>
          <a:lstStyle/>
          <a:p>
            <a:r>
              <a:rPr lang="en-US" sz="2400" dirty="0" smtClean="0">
                <a:latin typeface="Arial" panose="020B0604020202020204" pitchFamily="34" charset="0"/>
                <a:cs typeface="Arial" panose="020B0604020202020204" pitchFamily="34" charset="0"/>
              </a:rPr>
              <a:t>Photoshop</a:t>
            </a:r>
          </a:p>
          <a:p>
            <a:r>
              <a:rPr lang="en-US" sz="2400" dirty="0" smtClean="0">
                <a:latin typeface="Arial" panose="020B0604020202020204" pitchFamily="34" charset="0"/>
                <a:cs typeface="Arial" panose="020B0604020202020204" pitchFamily="34" charset="0"/>
              </a:rPr>
              <a:t>Event Planning</a:t>
            </a:r>
          </a:p>
          <a:p>
            <a:r>
              <a:rPr lang="en-US" sz="2400" dirty="0" smtClean="0">
                <a:latin typeface="Arial" panose="020B0604020202020204" pitchFamily="34" charset="0"/>
                <a:cs typeface="Arial" panose="020B0604020202020204" pitchFamily="34" charset="0"/>
              </a:rPr>
              <a:t>Social </a:t>
            </a:r>
            <a:r>
              <a:rPr lang="en-US" sz="2400" dirty="0" smtClean="0">
                <a:latin typeface="Arial" panose="020B0604020202020204" pitchFamily="34" charset="0"/>
                <a:cs typeface="Arial" panose="020B0604020202020204" pitchFamily="34" charset="0"/>
              </a:rPr>
              <a:t>Media</a:t>
            </a:r>
          </a:p>
          <a:p>
            <a:r>
              <a:rPr lang="en-US" sz="2400" dirty="0" smtClean="0">
                <a:latin typeface="Arial" panose="020B0604020202020204" pitchFamily="34" charset="0"/>
                <a:cs typeface="Arial" panose="020B0604020202020204" pitchFamily="34" charset="0"/>
              </a:rPr>
              <a:t>Blogging</a:t>
            </a:r>
          </a:p>
          <a:p>
            <a:r>
              <a:rPr lang="en-US" sz="2400" dirty="0">
                <a:latin typeface="Arial" panose="020B0604020202020204" pitchFamily="34" charset="0"/>
                <a:cs typeface="Arial" panose="020B0604020202020204" pitchFamily="34" charset="0"/>
              </a:rPr>
              <a:t>Microsoft </a:t>
            </a:r>
            <a:r>
              <a:rPr lang="en-US" sz="2400" dirty="0" smtClean="0">
                <a:latin typeface="Arial" panose="020B0604020202020204" pitchFamily="34" charset="0"/>
                <a:cs typeface="Arial" panose="020B0604020202020204" pitchFamily="34" charset="0"/>
              </a:rPr>
              <a:t>Office</a:t>
            </a:r>
          </a:p>
          <a:p>
            <a:r>
              <a:rPr lang="en-US" sz="2400" dirty="0" smtClean="0">
                <a:latin typeface="Arial" panose="020B0604020202020204" pitchFamily="34" charset="0"/>
                <a:cs typeface="Arial" panose="020B0604020202020204" pitchFamily="34" charset="0"/>
              </a:rPr>
              <a:t>SEO</a:t>
            </a:r>
            <a:endParaRPr lang="en-US" sz="2400" dirty="0">
              <a:latin typeface="Arial" panose="020B0604020202020204" pitchFamily="34" charset="0"/>
              <a:cs typeface="Arial" panose="020B0604020202020204" pitchFamily="34" charset="0"/>
            </a:endParaRPr>
          </a:p>
          <a:p>
            <a:pPr marL="0" indent="0">
              <a:buNone/>
            </a:pPr>
            <a:endParaRPr lang="en-US" dirty="0"/>
          </a:p>
        </p:txBody>
      </p:sp>
      <p:pic>
        <p:nvPicPr>
          <p:cNvPr id="4" name="Picture 3"/>
          <p:cNvPicPr>
            <a:picLocks noChangeAspect="1"/>
          </p:cNvPicPr>
          <p:nvPr/>
        </p:nvPicPr>
        <p:blipFill>
          <a:blip r:embed="rId5"/>
          <a:stretch>
            <a:fillRect/>
          </a:stretch>
        </p:blipFill>
        <p:spPr>
          <a:xfrm>
            <a:off x="4461991" y="3381555"/>
            <a:ext cx="3476445" cy="3476445"/>
          </a:xfrm>
          <a:prstGeom prst="rect">
            <a:avLst/>
          </a:prstGeom>
        </p:spPr>
      </p:pic>
      <p:pic>
        <p:nvPicPr>
          <p:cNvPr id="6" name="Picture 5"/>
          <p:cNvPicPr>
            <a:picLocks noChangeAspect="1"/>
          </p:cNvPicPr>
          <p:nvPr/>
        </p:nvPicPr>
        <p:blipFill>
          <a:blip r:embed="rId6"/>
          <a:stretch>
            <a:fillRect/>
          </a:stretch>
        </p:blipFill>
        <p:spPr>
          <a:xfrm>
            <a:off x="8448565" y="4115743"/>
            <a:ext cx="3293711" cy="2196157"/>
          </a:xfrm>
          <a:prstGeom prst="rect">
            <a:avLst/>
          </a:prstGeom>
        </p:spPr>
      </p:pic>
      <p:pic>
        <p:nvPicPr>
          <p:cNvPr id="8" name="Picture 7"/>
          <p:cNvPicPr>
            <a:picLocks noChangeAspect="1"/>
          </p:cNvPicPr>
          <p:nvPr/>
        </p:nvPicPr>
        <p:blipFill>
          <a:blip r:embed="rId7"/>
          <a:stretch>
            <a:fillRect/>
          </a:stretch>
        </p:blipFill>
        <p:spPr>
          <a:xfrm>
            <a:off x="6128427" y="648487"/>
            <a:ext cx="4614606" cy="2538033"/>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8594" y="6176963"/>
            <a:ext cx="487363" cy="487363"/>
          </a:xfrm>
          <a:prstGeom prst="rect">
            <a:avLst/>
          </a:prstGeom>
        </p:spPr>
      </p:pic>
    </p:spTree>
    <p:extLst>
      <p:ext uri="{BB962C8B-B14F-4D97-AF65-F5344CB8AC3E}">
        <p14:creationId xmlns:p14="http://schemas.microsoft.com/office/powerpoint/2010/main" val="3225319123"/>
      </p:ext>
    </p:extLst>
  </p:cSld>
  <p:clrMapOvr>
    <a:masterClrMapping/>
  </p:clrMapOvr>
  <mc:AlternateContent xmlns:mc="http://schemas.openxmlformats.org/markup-compatibility/2006">
    <mc:Choice xmlns:p14="http://schemas.microsoft.com/office/powerpoint/2010/main" Requires="p14">
      <p:transition spd="slow" p14:dur="2000" advTm="14000"/>
    </mc:Choice>
    <mc:Fallback>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rPr>
              <a:t>Awards:</a:t>
            </a:r>
            <a:endParaRPr lang="en-US" sz="6000" b="1" dirty="0">
              <a:latin typeface="Follow You Into the World" panose="02000000000000000000" pitchFamily="2" charset="0"/>
            </a:endParaRPr>
          </a:p>
        </p:txBody>
      </p:sp>
      <p:sp>
        <p:nvSpPr>
          <p:cNvPr id="3" name="Content Placeholder 2"/>
          <p:cNvSpPr>
            <a:spLocks noGrp="1"/>
          </p:cNvSpPr>
          <p:nvPr>
            <p:ph idx="1"/>
          </p:nvPr>
        </p:nvSpPr>
        <p:spPr>
          <a:xfrm>
            <a:off x="239486" y="1771198"/>
            <a:ext cx="7946572" cy="4509860"/>
          </a:xfrm>
        </p:spPr>
        <p:txBody>
          <a:bodyPr>
            <a:normAutofit/>
          </a:bodyPr>
          <a:lstStyle/>
          <a:p>
            <a:pPr marL="0" indent="0">
              <a:buNone/>
            </a:pPr>
            <a:r>
              <a:rPr lang="en-US"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WVU </a:t>
            </a:r>
            <a:r>
              <a:rPr lang="en-US"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Blue &amp; Gold Academic </a:t>
            </a:r>
            <a:r>
              <a:rPr lang="en-US"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Scholarship</a:t>
            </a:r>
            <a:br>
              <a:rPr lang="en-US"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Fall 2014 – Spring 2016</a:t>
            </a:r>
            <a:br>
              <a:rPr lang="en-US" sz="2200" dirty="0" smtClean="0">
                <a:latin typeface="Arial" panose="020B0604020202020204" pitchFamily="34" charset="0"/>
                <a:cs typeface="Arial" panose="020B0604020202020204" pitchFamily="34" charset="0"/>
              </a:rPr>
            </a:br>
            <a:endParaRPr lang="en-US"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US"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Silver Award – Girl Scouts of America</a:t>
            </a:r>
          </a:p>
          <a:p>
            <a:pPr marL="0" indent="0">
              <a:buNone/>
            </a:pPr>
            <a:r>
              <a:rPr lang="en-US" sz="2200" dirty="0" smtClean="0">
                <a:latin typeface="Arial" panose="020B0604020202020204" pitchFamily="34" charset="0"/>
                <a:cs typeface="Arial" panose="020B0604020202020204" pitchFamily="34" charset="0"/>
              </a:rPr>
              <a:t>May 2012</a:t>
            </a:r>
            <a:endParaRPr lang="en-US" sz="2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7851741" y="3056393"/>
            <a:ext cx="3648075" cy="3305175"/>
          </a:xfrm>
          <a:prstGeom prst="rect">
            <a:avLst/>
          </a:prstGeom>
        </p:spPr>
      </p:pic>
      <p:pic>
        <p:nvPicPr>
          <p:cNvPr id="7" name="Picture 6"/>
          <p:cNvPicPr>
            <a:picLocks noChangeAspect="1"/>
          </p:cNvPicPr>
          <p:nvPr/>
        </p:nvPicPr>
        <p:blipFill>
          <a:blip r:embed="rId6"/>
          <a:stretch>
            <a:fillRect/>
          </a:stretch>
        </p:blipFill>
        <p:spPr>
          <a:xfrm>
            <a:off x="5474460" y="638381"/>
            <a:ext cx="6522277" cy="2265633"/>
          </a:xfrm>
          <a:prstGeom prst="rect">
            <a:avLst/>
          </a:prstGeom>
        </p:spPr>
      </p:pic>
      <p:pic>
        <p:nvPicPr>
          <p:cNvPr id="8" name="Picture 7"/>
          <p:cNvPicPr>
            <a:picLocks noChangeAspect="1"/>
          </p:cNvPicPr>
          <p:nvPr/>
        </p:nvPicPr>
        <p:blipFill>
          <a:blip r:embed="rId7"/>
          <a:stretch>
            <a:fillRect/>
          </a:stretch>
        </p:blipFill>
        <p:spPr>
          <a:xfrm>
            <a:off x="1869534" y="4185558"/>
            <a:ext cx="5048250" cy="2095500"/>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117886"/>
            <a:ext cx="487363" cy="487363"/>
          </a:xfrm>
          <a:prstGeom prst="rect">
            <a:avLst/>
          </a:prstGeom>
        </p:spPr>
      </p:pic>
    </p:spTree>
    <p:extLst>
      <p:ext uri="{BB962C8B-B14F-4D97-AF65-F5344CB8AC3E}">
        <p14:creationId xmlns:p14="http://schemas.microsoft.com/office/powerpoint/2010/main" val="2572078996"/>
      </p:ext>
    </p:extLst>
  </p:cSld>
  <p:clrMapOvr>
    <a:masterClrMapping/>
  </p:clrMapOvr>
  <mc:AlternateContent xmlns:mc="http://schemas.openxmlformats.org/markup-compatibility/2006">
    <mc:Choice xmlns:p14="http://schemas.microsoft.com/office/powerpoint/2010/main" Requires="p14">
      <p:transition spd="slow" p14:dur="2000" advTm="22500"/>
    </mc:Choice>
    <mc:Fallback>
      <p:transition spd="slow" advTm="2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rPr>
              <a:t>Social Media:</a:t>
            </a:r>
            <a:endParaRPr lang="en-US" sz="6000" b="1" dirty="0">
              <a:latin typeface="Follow You Into the World" panose="02000000000000000000" pitchFamily="2" charset="0"/>
            </a:endParaRPr>
          </a:p>
        </p:txBody>
      </p:sp>
      <p:sp>
        <p:nvSpPr>
          <p:cNvPr id="3" name="Content Placeholder 2"/>
          <p:cNvSpPr>
            <a:spLocks noGrp="1"/>
          </p:cNvSpPr>
          <p:nvPr>
            <p:ph idx="1"/>
          </p:nvPr>
        </p:nvSpPr>
        <p:spPr/>
        <p:txBody>
          <a:bodyPr/>
          <a:lstStyle/>
          <a:p>
            <a:pPr marL="0" indent="0">
              <a:buNone/>
            </a:pPr>
            <a:r>
              <a:rPr lang="en-US" dirty="0" smtClean="0">
                <a:latin typeface="Arial" panose="020B0604020202020204" pitchFamily="34" charset="0"/>
                <a:cs typeface="Arial" panose="020B0604020202020204" pitchFamily="34" charset="0"/>
              </a:rPr>
              <a:t>Twitter: </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KatherineHealy</a:t>
            </a:r>
            <a:r>
              <a:rPr lang="en-US" dirty="0" smtClean="0">
                <a:latin typeface="Arial" panose="020B0604020202020204" pitchFamily="34" charset="0"/>
                <a:cs typeface="Arial" panose="020B0604020202020204" pitchFamily="34" charset="0"/>
              </a:rPr>
              <a:t>_</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Facebook: https</a:t>
            </a:r>
            <a:r>
              <a:rPr lang="en-US" dirty="0" smtClean="0">
                <a:latin typeface="Arial" panose="020B0604020202020204" pitchFamily="34" charset="0"/>
                <a:cs typeface="Arial" panose="020B0604020202020204" pitchFamily="34" charset="0"/>
              </a:rPr>
              <a:t>://m.facebook.com/Katherine.healy.94?ref=bookmarks</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Instagram: </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katehealy</a:t>
            </a:r>
            <a:r>
              <a:rPr lang="en-US" dirty="0" smtClean="0">
                <a:latin typeface="Arial" panose="020B0604020202020204" pitchFamily="34" charset="0"/>
                <a:cs typeface="Arial" panose="020B0604020202020204" pitchFamily="34" charset="0"/>
              </a:rPr>
              <a:t>__</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LinkedIn: </a:t>
            </a:r>
            <a:r>
              <a:rPr lang="en-US" dirty="0">
                <a:latin typeface="Arial" panose="020B0604020202020204" pitchFamily="34" charset="0"/>
                <a:cs typeface="Arial" panose="020B0604020202020204" pitchFamily="34" charset="0"/>
              </a:rPr>
              <a:t>https://www.linkedin.com/in/katherine-healy-054628a8/</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0" indent="0">
              <a:buNone/>
            </a:pPr>
            <a:r>
              <a:rPr lang="en-US" dirty="0" err="1" smtClean="0">
                <a:latin typeface="Arial" panose="020B0604020202020204" pitchFamily="34" charset="0"/>
                <a:cs typeface="Arial" panose="020B0604020202020204" pitchFamily="34" charset="0"/>
              </a:rPr>
              <a:t>Wix</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https</a:t>
            </a:r>
            <a:r>
              <a:rPr lang="en-US"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kmhealy2</a:t>
            </a:r>
            <a:r>
              <a:rPr lang="en-US" dirty="0" smtClean="0">
                <a:latin typeface="Arial" panose="020B0604020202020204" pitchFamily="34" charset="0"/>
                <a:cs typeface="Arial" panose="020B0604020202020204" pitchFamily="34" charset="0"/>
              </a:rPr>
              <a:t>.wixsite.com/mysite</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663" y="116653"/>
            <a:ext cx="4895491" cy="182250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7472" y="6311900"/>
            <a:ext cx="487363" cy="487363"/>
          </a:xfrm>
          <a:prstGeom prst="rect">
            <a:avLst/>
          </a:prstGeom>
        </p:spPr>
      </p:pic>
    </p:spTree>
    <p:extLst>
      <p:ext uri="{BB962C8B-B14F-4D97-AF65-F5344CB8AC3E}">
        <p14:creationId xmlns:p14="http://schemas.microsoft.com/office/powerpoint/2010/main" val="1486622548"/>
      </p:ext>
    </p:extLst>
  </p:cSld>
  <p:clrMapOvr>
    <a:masterClrMapping/>
  </p:clrMapOvr>
  <mc:AlternateContent xmlns:mc="http://schemas.openxmlformats.org/markup-compatibility/2006">
    <mc:Choice xmlns:p14="http://schemas.microsoft.com/office/powerpoint/2010/main" Requires="p14">
      <p:transition spd="slow" p14:dur="2000" advTm="9000"/>
    </mc:Choice>
    <mc:Fallback>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188" y="84948"/>
            <a:ext cx="10515600" cy="1325563"/>
          </a:xfrm>
        </p:spPr>
        <p:txBody>
          <a:bodyPr>
            <a:normAutofit/>
          </a:bodyPr>
          <a:lstStyle/>
          <a:p>
            <a:r>
              <a:rPr lang="en-US" sz="6600" b="1" dirty="0" smtClean="0">
                <a:latin typeface="Follow You Into the World" panose="02000000000000000000" pitchFamily="2" charset="0"/>
              </a:rPr>
              <a:t>Interests:</a:t>
            </a:r>
            <a:endParaRPr lang="en-US" sz="6600" b="1" dirty="0">
              <a:latin typeface="Follow You Into the World" panose="02000000000000000000" pitchFamily="2" charset="0"/>
            </a:endParaRPr>
          </a:p>
        </p:txBody>
      </p:sp>
      <p:pic>
        <p:nvPicPr>
          <p:cNvPr id="3" name="Picture 2"/>
          <p:cNvPicPr>
            <a:picLocks noChangeAspect="1"/>
          </p:cNvPicPr>
          <p:nvPr/>
        </p:nvPicPr>
        <p:blipFill rotWithShape="1">
          <a:blip r:embed="rId5"/>
          <a:srcRect l="22694" t="15461" r="14965" b="8653"/>
          <a:stretch/>
        </p:blipFill>
        <p:spPr>
          <a:xfrm>
            <a:off x="7314498" y="126460"/>
            <a:ext cx="3952993" cy="360896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25" y="1226307"/>
            <a:ext cx="3012165" cy="535496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9740" y="1074281"/>
            <a:ext cx="3011351" cy="282950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3123" y="3997837"/>
            <a:ext cx="4755744" cy="267510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9740" y="4026167"/>
            <a:ext cx="2915307" cy="2568102"/>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5185" y="6106906"/>
            <a:ext cx="487363" cy="487363"/>
          </a:xfrm>
          <a:prstGeom prst="rect">
            <a:avLst/>
          </a:prstGeom>
        </p:spPr>
      </p:pic>
    </p:spTree>
    <p:extLst>
      <p:ext uri="{BB962C8B-B14F-4D97-AF65-F5344CB8AC3E}">
        <p14:creationId xmlns:p14="http://schemas.microsoft.com/office/powerpoint/2010/main" val="207051829"/>
      </p:ext>
    </p:extLst>
  </p:cSld>
  <p:clrMapOvr>
    <a:masterClrMapping/>
  </p:clrMapOvr>
  <mc:AlternateContent xmlns:mc="http://schemas.openxmlformats.org/markup-compatibility/2006">
    <mc:Choice xmlns:p14="http://schemas.microsoft.com/office/powerpoint/2010/main" Requires="p14">
      <p:transition spd="slow" p14:dur="2000" advClick="0" advTm="25000"/>
    </mc:Choice>
    <mc:Fallback>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1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rPr>
              <a:t>Education:</a:t>
            </a:r>
            <a:endParaRPr lang="en-US" sz="6000" b="1" dirty="0">
              <a:latin typeface="Follow You Into the World" panose="02000000000000000000" pitchFamily="2" charset="0"/>
            </a:endParaRPr>
          </a:p>
        </p:txBody>
      </p:sp>
      <p:sp>
        <p:nvSpPr>
          <p:cNvPr id="3" name="Content Placeholder 2"/>
          <p:cNvSpPr>
            <a:spLocks noGrp="1"/>
          </p:cNvSpPr>
          <p:nvPr>
            <p:ph idx="1"/>
          </p:nvPr>
        </p:nvSpPr>
        <p:spPr>
          <a:xfrm>
            <a:off x="838200" y="1825625"/>
            <a:ext cx="6330351" cy="4351338"/>
          </a:xfrm>
        </p:spPr>
        <p:txBody>
          <a:bodyPr>
            <a:normAutofit fontScale="92500" lnSpcReduction="20000"/>
          </a:bodyPr>
          <a:lstStyle/>
          <a:p>
            <a:pPr marL="0" indent="0">
              <a:buNone/>
            </a:pP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West Virginia University – College of Business and Economics</a:t>
            </a:r>
          </a:p>
          <a:p>
            <a:pPr marL="0" indent="0">
              <a:buNone/>
            </a:pP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AACSB </a:t>
            </a:r>
            <a:r>
              <a:rPr lang="en-US" sz="1800" dirty="0" smtClean="0">
                <a:latin typeface="Arial" panose="020B0604020202020204" pitchFamily="34" charset="0"/>
                <a:cs typeface="Arial" panose="020B0604020202020204" pitchFamily="34" charset="0"/>
              </a:rPr>
              <a:t>accredited*</a:t>
            </a:r>
            <a:endPar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Major: Marketing	</a:t>
            </a:r>
          </a:p>
          <a:p>
            <a:pPr marL="0" indent="0">
              <a:buNone/>
            </a:pPr>
            <a:r>
              <a:rPr lang="en-US" sz="1800" dirty="0" smtClean="0">
                <a:latin typeface="Arial" panose="020B0604020202020204" pitchFamily="34" charset="0"/>
                <a:cs typeface="Arial" panose="020B0604020202020204" pitchFamily="34" charset="0"/>
              </a:rPr>
              <a:t>Overall GPA: </a:t>
            </a:r>
            <a:r>
              <a:rPr lang="en-US" sz="1800" dirty="0" smtClean="0">
                <a:latin typeface="Arial" panose="020B0604020202020204" pitchFamily="34" charset="0"/>
                <a:cs typeface="Arial" panose="020B0604020202020204" pitchFamily="34" charset="0"/>
              </a:rPr>
              <a:t>2.9</a:t>
            </a:r>
            <a:r>
              <a:rPr lang="en-US" sz="1800" dirty="0" smtClean="0">
                <a:latin typeface="Arial" panose="020B0604020202020204" pitchFamily="34" charset="0"/>
                <a:cs typeface="Arial" panose="020B0604020202020204" pitchFamily="34" charset="0"/>
              </a:rPr>
              <a:t>/4.0</a:t>
            </a:r>
            <a:r>
              <a:rPr lang="en-US" sz="1800" dirty="0" smtClean="0">
                <a:latin typeface="Arial" panose="020B0604020202020204" pitchFamily="34" charset="0"/>
                <a:cs typeface="Arial" panose="020B0604020202020204" pitchFamily="34" charset="0"/>
              </a:rPr>
              <a:t>	Major GPA: </a:t>
            </a:r>
            <a:r>
              <a:rPr lang="en-US" sz="1800" dirty="0" smtClean="0">
                <a:latin typeface="Arial" panose="020B0604020202020204" pitchFamily="34" charset="0"/>
                <a:cs typeface="Arial" panose="020B0604020202020204" pitchFamily="34" charset="0"/>
              </a:rPr>
              <a:t>3.4</a:t>
            </a:r>
            <a:r>
              <a:rPr lang="en-US" sz="1800" dirty="0" smtClean="0">
                <a:latin typeface="Arial" panose="020B0604020202020204" pitchFamily="34" charset="0"/>
                <a:cs typeface="Arial" panose="020B0604020202020204" pitchFamily="34" charset="0"/>
              </a:rPr>
              <a:t>/4.0</a:t>
            </a:r>
            <a:endParaRPr lang="en-US" sz="180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lnSpc>
                <a:spcPct val="110000"/>
              </a:lnSpc>
              <a:buNone/>
            </a:pPr>
            <a:r>
              <a:rPr lang="en-US" sz="1800" u="sng" dirty="0">
                <a:latin typeface="Arial" panose="020B0604020202020204" pitchFamily="34" charset="0"/>
                <a:cs typeface="Arial" panose="020B0604020202020204" pitchFamily="34" charset="0"/>
              </a:rPr>
              <a:t>Marketing/Business Course Work:</a:t>
            </a:r>
            <a:r>
              <a:rPr lang="en-US" sz="1800" dirty="0">
                <a:latin typeface="Arial" panose="020B0604020202020204" pitchFamily="34" charset="0"/>
                <a:cs typeface="Arial" panose="020B0604020202020204" pitchFamily="34" charset="0"/>
              </a:rPr>
              <a:t>  Buyer Behavior, </a:t>
            </a:r>
            <a:r>
              <a:rPr lang="en-US" sz="1800" dirty="0" smtClean="0">
                <a:latin typeface="Arial" panose="020B0604020202020204" pitchFamily="34" charset="0"/>
                <a:cs typeface="Arial" panose="020B0604020202020204" pitchFamily="34" charset="0"/>
              </a:rPr>
              <a:t>Marketing Research, Selling </a:t>
            </a:r>
            <a:r>
              <a:rPr lang="en-US" sz="1800" dirty="0">
                <a:latin typeface="Arial" panose="020B0604020202020204" pitchFamily="34" charset="0"/>
                <a:cs typeface="Arial" panose="020B0604020202020204" pitchFamily="34" charset="0"/>
              </a:rPr>
              <a:t>with Digital Media</a:t>
            </a:r>
            <a:r>
              <a:rPr lang="en-US" sz="1800" dirty="0" smtClean="0">
                <a:latin typeface="Arial" panose="020B0604020202020204" pitchFamily="34" charset="0"/>
                <a:cs typeface="Arial" panose="020B0604020202020204" pitchFamily="34" charset="0"/>
              </a:rPr>
              <a:t>, Personal Selling, </a:t>
            </a:r>
            <a:r>
              <a:rPr lang="en-US" sz="1800" dirty="0">
                <a:latin typeface="Arial" panose="020B0604020202020204" pitchFamily="34" charset="0"/>
                <a:cs typeface="Arial" panose="020B0604020202020204" pitchFamily="34" charset="0"/>
              </a:rPr>
              <a:t>Principles of Marketing, Business Communications, Principles of Advertising, Principles of Accounting (Financial and Managerial), Legal Environment of Business, Information Systems/Technology, Business Finance, Managing Individuals &amp; Teams, Principles of Microeconomics, and Principles of </a:t>
            </a:r>
            <a:r>
              <a:rPr lang="en-US" sz="1800" dirty="0" smtClean="0">
                <a:latin typeface="Arial" panose="020B0604020202020204" pitchFamily="34" charset="0"/>
                <a:cs typeface="Arial" panose="020B0604020202020204" pitchFamily="34" charset="0"/>
              </a:rPr>
              <a:t>Macroeconomics, Price, Product, and Promotions, Supply Chain, and Retail Marketing</a:t>
            </a:r>
            <a:endParaRPr lang="en-US"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3992" y="365125"/>
            <a:ext cx="3779808" cy="278405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1509" y="3390179"/>
            <a:ext cx="3224773" cy="325963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192117"/>
            <a:ext cx="487363" cy="487363"/>
          </a:xfrm>
          <a:prstGeom prst="rect">
            <a:avLst/>
          </a:prstGeom>
        </p:spPr>
      </p:pic>
    </p:spTree>
    <p:extLst>
      <p:ext uri="{BB962C8B-B14F-4D97-AF65-F5344CB8AC3E}">
        <p14:creationId xmlns:p14="http://schemas.microsoft.com/office/powerpoint/2010/main" val="532250564"/>
      </p:ext>
    </p:extLst>
  </p:cSld>
  <p:clrMapOvr>
    <a:masterClrMapping/>
  </p:clrMapOvr>
  <mc:AlternateContent xmlns:mc="http://schemas.openxmlformats.org/markup-compatibility/2006">
    <mc:Choice xmlns:p14="http://schemas.microsoft.com/office/powerpoint/2010/main" Requires="p14">
      <p:transition spd="slow" p14:dur="2000" advTm="21000"/>
    </mc:Choice>
    <mc:Fallback>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rPr>
              <a:t>Work Experience:</a:t>
            </a:r>
            <a:endParaRPr lang="en-US" sz="6000" b="1" dirty="0">
              <a:latin typeface="Follow You Into the World" panose="02000000000000000000" pitchFamily="2" charset="0"/>
            </a:endParaRPr>
          </a:p>
        </p:txBody>
      </p:sp>
      <p:sp>
        <p:nvSpPr>
          <p:cNvPr id="3" name="Content Placeholder 2"/>
          <p:cNvSpPr>
            <a:spLocks noGrp="1"/>
          </p:cNvSpPr>
          <p:nvPr>
            <p:ph idx="1"/>
          </p:nvPr>
        </p:nvSpPr>
        <p:spPr>
          <a:xfrm>
            <a:off x="278817" y="1690599"/>
            <a:ext cx="6458413" cy="4351338"/>
          </a:xfrm>
        </p:spPr>
        <p:txBody>
          <a:bodyPr>
            <a:normAutofit/>
          </a:bodyPr>
          <a:lstStyle/>
          <a:p>
            <a:pPr marL="0" indent="0">
              <a:buNone/>
            </a:pPr>
            <a:r>
              <a:rPr lang="en-US"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Sales Intern at </a:t>
            </a:r>
            <a:r>
              <a:rPr lang="en-US" sz="26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CardWorks</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May 2017</a:t>
            </a:r>
            <a:r>
              <a:rPr lang="en-US" sz="2100" dirty="0" smtClean="0">
                <a:latin typeface="Arial" panose="020B0604020202020204" pitchFamily="34" charset="0"/>
                <a:cs typeface="Arial" panose="020B0604020202020204" pitchFamily="34" charset="0"/>
              </a:rPr>
              <a:t>- August 2017</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Woodbury</a:t>
            </a:r>
            <a:r>
              <a:rPr lang="en-US" sz="2100" dirty="0" smtClean="0">
                <a:latin typeface="Arial" panose="020B0604020202020204" pitchFamily="34" charset="0"/>
                <a:cs typeface="Arial" panose="020B0604020202020204" pitchFamily="34" charset="0"/>
              </a:rPr>
              <a:t>, New York</a:t>
            </a:r>
            <a:endParaRPr lang="en-US" sz="2100" dirty="0" smtClean="0">
              <a:latin typeface="Arial" panose="020B0604020202020204" pitchFamily="34" charset="0"/>
              <a:cs typeface="Arial" panose="020B0604020202020204" pitchFamily="34" charset="0"/>
            </a:endParaRPr>
          </a:p>
          <a:p>
            <a:pPr marL="0" indent="0">
              <a:buNone/>
            </a:pPr>
            <a:endParaRPr lang="en-US" sz="2100" dirty="0" smtClean="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Sold credit card processing systems in Morgantown, WV</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Worked with a team of interns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 Developed communication, selling, and persistency skills</a:t>
            </a:r>
          </a:p>
          <a:p>
            <a:pPr marL="0" indent="0">
              <a:buNone/>
            </a:pPr>
            <a:endPar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6018591" y="1351317"/>
            <a:ext cx="5672367" cy="1459976"/>
          </a:xfrm>
          <a:prstGeom prst="rect">
            <a:avLst/>
          </a:prstGeom>
        </p:spPr>
      </p:pic>
      <p:pic>
        <p:nvPicPr>
          <p:cNvPr id="8" name="Picture 7"/>
          <p:cNvPicPr>
            <a:picLocks noChangeAspect="1"/>
          </p:cNvPicPr>
          <p:nvPr/>
        </p:nvPicPr>
        <p:blipFill>
          <a:blip r:embed="rId6"/>
          <a:stretch>
            <a:fillRect/>
          </a:stretch>
        </p:blipFill>
        <p:spPr>
          <a:xfrm>
            <a:off x="6737230" y="3095305"/>
            <a:ext cx="5259915" cy="3285914"/>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0867" y="6291407"/>
            <a:ext cx="487363" cy="487363"/>
          </a:xfrm>
          <a:prstGeom prst="rect">
            <a:avLst/>
          </a:prstGeom>
        </p:spPr>
      </p:pic>
    </p:spTree>
    <p:extLst>
      <p:ext uri="{BB962C8B-B14F-4D97-AF65-F5344CB8AC3E}">
        <p14:creationId xmlns:p14="http://schemas.microsoft.com/office/powerpoint/2010/main" val="1764215449"/>
      </p:ext>
    </p:extLst>
  </p:cSld>
  <p:clrMapOvr>
    <a:masterClrMapping/>
  </p:clrMapOvr>
  <mc:AlternateContent xmlns:mc="http://schemas.openxmlformats.org/markup-compatibility/2006">
    <mc:Choice xmlns:p14="http://schemas.microsoft.com/office/powerpoint/2010/main" Requires="p14">
      <p:transition spd="slow" p14:dur="2000" advClick="0" advTm="22000"/>
    </mc:Choice>
    <mc:Fallback>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rPr>
              <a:t>Work Experience:</a:t>
            </a:r>
            <a:endParaRPr lang="en-US" sz="6000" b="1" dirty="0">
              <a:latin typeface="Follow You Into the World" panose="02000000000000000000" pitchFamily="2" charset="0"/>
            </a:endParaRPr>
          </a:p>
        </p:txBody>
      </p:sp>
      <p:sp>
        <p:nvSpPr>
          <p:cNvPr id="3" name="Content Placeholder 2"/>
          <p:cNvSpPr>
            <a:spLocks noGrp="1"/>
          </p:cNvSpPr>
          <p:nvPr>
            <p:ph idx="1"/>
          </p:nvPr>
        </p:nvSpPr>
        <p:spPr>
          <a:xfrm>
            <a:off x="605285" y="1903262"/>
            <a:ext cx="6977333" cy="4351338"/>
          </a:xfrm>
        </p:spPr>
        <p:txBody>
          <a:bodyPr>
            <a:normAutofit/>
          </a:bodyPr>
          <a:lstStyle/>
          <a:p>
            <a:pPr marL="0" indent="0">
              <a:buNone/>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Bartender/Waitress at Sports Page</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May 2017 – August 2017</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Morgantown, West Virginia</a:t>
            </a:r>
          </a:p>
          <a:p>
            <a:pPr marL="0" indent="0">
              <a:buNone/>
            </a:pPr>
            <a:endParaRPr lang="en-US" sz="2100" dirty="0" smtClean="0">
              <a:latin typeface="Arial" panose="020B0604020202020204" pitchFamily="34" charset="0"/>
              <a:cs typeface="Arial" panose="020B0604020202020204" pitchFamily="34" charset="0"/>
            </a:endParaRPr>
          </a:p>
          <a:p>
            <a:pPr lvl="0"/>
            <a:r>
              <a:rPr lang="en-US" sz="1800" dirty="0" smtClean="0">
                <a:latin typeface="Arial" panose="020B0604020202020204" pitchFamily="34" charset="0"/>
                <a:cs typeface="Arial" panose="020B0604020202020204" pitchFamily="34" charset="0"/>
              </a:rPr>
              <a:t>Capitalized </a:t>
            </a:r>
            <a:r>
              <a:rPr lang="en-US" sz="1800" dirty="0">
                <a:latin typeface="Arial" panose="020B0604020202020204" pitchFamily="34" charset="0"/>
                <a:cs typeface="Arial" panose="020B0604020202020204" pitchFamily="34" charset="0"/>
              </a:rPr>
              <a:t>on the importance of communication to build positive rapport with customers</a:t>
            </a:r>
          </a:p>
          <a:p>
            <a:pPr lvl="0"/>
            <a:r>
              <a:rPr lang="en-US" sz="1800" dirty="0">
                <a:latin typeface="Arial" panose="020B0604020202020204" pitchFamily="34" charset="0"/>
                <a:cs typeface="Arial" panose="020B0604020202020204" pitchFamily="34" charset="0"/>
              </a:rPr>
              <a:t>Gained the ability to multitask and improved strategic thinking in situations that required urgency</a:t>
            </a:r>
          </a:p>
          <a:p>
            <a:pPr lvl="0"/>
            <a:r>
              <a:rPr lang="en-US" sz="1800" dirty="0">
                <a:latin typeface="Arial" panose="020B0604020202020204" pitchFamily="34" charset="0"/>
                <a:cs typeface="Arial" panose="020B0604020202020204" pitchFamily="34" charset="0"/>
              </a:rPr>
              <a:t>Abided by local ABC laws and checked ID’s</a:t>
            </a:r>
          </a:p>
          <a:p>
            <a:pPr lvl="0"/>
            <a:r>
              <a:rPr lang="en-US" sz="1800" dirty="0">
                <a:latin typeface="Arial" panose="020B0604020202020204" pitchFamily="34" charset="0"/>
                <a:cs typeface="Arial" panose="020B0604020202020204" pitchFamily="34" charset="0"/>
              </a:rPr>
              <a:t>Provided a clean environment</a:t>
            </a:r>
          </a:p>
          <a:p>
            <a:pPr marL="0" indent="0">
              <a:buNone/>
            </a:pPr>
            <a:endPar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8133134" y="1027906"/>
            <a:ext cx="3339446" cy="2187913"/>
          </a:xfrm>
          <a:prstGeom prst="rect">
            <a:avLst/>
          </a:prstGeom>
        </p:spPr>
      </p:pic>
      <p:pic>
        <p:nvPicPr>
          <p:cNvPr id="7" name="Picture 6"/>
          <p:cNvPicPr>
            <a:picLocks noChangeAspect="1"/>
          </p:cNvPicPr>
          <p:nvPr/>
        </p:nvPicPr>
        <p:blipFill>
          <a:blip r:embed="rId6"/>
          <a:stretch>
            <a:fillRect/>
          </a:stretch>
        </p:blipFill>
        <p:spPr>
          <a:xfrm>
            <a:off x="7696918" y="4078931"/>
            <a:ext cx="3656882" cy="2437921"/>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8100" y="6254600"/>
            <a:ext cx="487363" cy="487363"/>
          </a:xfrm>
          <a:prstGeom prst="rect">
            <a:avLst/>
          </a:prstGeom>
        </p:spPr>
      </p:pic>
    </p:spTree>
    <p:extLst>
      <p:ext uri="{BB962C8B-B14F-4D97-AF65-F5344CB8AC3E}">
        <p14:creationId xmlns:p14="http://schemas.microsoft.com/office/powerpoint/2010/main" val="2335935945"/>
      </p:ext>
    </p:extLst>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9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86" y="460016"/>
            <a:ext cx="10515600" cy="1325563"/>
          </a:xfrm>
        </p:spPr>
        <p:txBody>
          <a:bodyPr>
            <a:normAutofit/>
          </a:bodyPr>
          <a:lstStyle/>
          <a:p>
            <a:r>
              <a:rPr lang="en-US" sz="6000" b="1" dirty="0" smtClean="0">
                <a:latin typeface="Follow You Into the World" panose="02000000000000000000" pitchFamily="2" charset="0"/>
              </a:rPr>
              <a:t>Work Experience:</a:t>
            </a:r>
            <a:endParaRPr lang="en-US" sz="6000" b="1" dirty="0">
              <a:latin typeface="Follow You Into the World" panose="02000000000000000000" pitchFamily="2" charset="0"/>
            </a:endParaRPr>
          </a:p>
        </p:txBody>
      </p:sp>
      <p:sp>
        <p:nvSpPr>
          <p:cNvPr id="3" name="Content Placeholder 2"/>
          <p:cNvSpPr>
            <a:spLocks noGrp="1"/>
          </p:cNvSpPr>
          <p:nvPr>
            <p:ph idx="1"/>
          </p:nvPr>
        </p:nvSpPr>
        <p:spPr>
          <a:xfrm>
            <a:off x="605286" y="1937768"/>
            <a:ext cx="5523140" cy="4351338"/>
          </a:xfrm>
        </p:spPr>
        <p:txBody>
          <a:bodyPr>
            <a:normAutofit/>
          </a:bodyPr>
          <a:lstStyle/>
          <a:p>
            <a:pPr marL="0" indent="0">
              <a:buNone/>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Coach at </a:t>
            </a:r>
            <a:r>
              <a:rPr lang="en-US"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Sportime</a:t>
            </a: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Multi-Sport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Spring 2015 - Present</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Bethpage, New York</a:t>
            </a:r>
            <a:endParaRPr lang="en-US" sz="2100" dirty="0" smtClean="0">
              <a:latin typeface="Arial" panose="020B0604020202020204" pitchFamily="34" charset="0"/>
              <a:cs typeface="Arial" panose="020B0604020202020204" pitchFamily="34" charset="0"/>
            </a:endParaRPr>
          </a:p>
          <a:p>
            <a:pPr marL="0" indent="0">
              <a:buNone/>
            </a:pPr>
            <a:endParaRPr lang="en-US" sz="2100" dirty="0" smtClean="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  Taught high school students competitive volleyball </a:t>
            </a:r>
          </a:p>
          <a:p>
            <a:r>
              <a:rPr lang="en-US" sz="1800" dirty="0" smtClean="0">
                <a:latin typeface="Arial" panose="020B0604020202020204" pitchFamily="34" charset="0"/>
                <a:cs typeface="Arial" panose="020B0604020202020204" pitchFamily="34" charset="0"/>
              </a:rPr>
              <a:t>Scheduled tournaments, made rosters, and ordered uniforms</a:t>
            </a:r>
          </a:p>
          <a:p>
            <a:r>
              <a:rPr lang="en-US" sz="1800" dirty="0" smtClean="0">
                <a:latin typeface="Arial" panose="020B0604020202020204" pitchFamily="34" charset="0"/>
                <a:cs typeface="Arial" panose="020B0604020202020204" pitchFamily="34" charset="0"/>
              </a:rPr>
              <a:t>Developed leadership, coaching, and communication skills </a:t>
            </a:r>
            <a:endParaRPr lang="en-US" sz="18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8493870" y="264494"/>
            <a:ext cx="2901274" cy="2901274"/>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8426" y="3602938"/>
            <a:ext cx="5692633" cy="2568163"/>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3789" y="6289106"/>
            <a:ext cx="487363" cy="487363"/>
          </a:xfrm>
          <a:prstGeom prst="rect">
            <a:avLst/>
          </a:prstGeom>
        </p:spPr>
      </p:pic>
    </p:spTree>
    <p:extLst>
      <p:ext uri="{BB962C8B-B14F-4D97-AF65-F5344CB8AC3E}">
        <p14:creationId xmlns:p14="http://schemas.microsoft.com/office/powerpoint/2010/main" val="4145523167"/>
      </p:ext>
    </p:extLst>
  </p:cSld>
  <p:clrMapOvr>
    <a:masterClrMapping/>
  </p:clrMapOvr>
  <mc:AlternateContent xmlns:mc="http://schemas.openxmlformats.org/markup-compatibility/2006">
    <mc:Choice xmlns:p14="http://schemas.microsoft.com/office/powerpoint/2010/main" Requires="p14">
      <p:transition spd="slow" p14:dur="2000" advClick="0" advTm="23000"/>
    </mc:Choice>
    <mc:Fallback>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rPr>
              <a:t>Clubs and Activities:</a:t>
            </a:r>
            <a:endParaRPr lang="en-US" sz="6000" b="1" dirty="0">
              <a:latin typeface="Follow You Into the World" panose="02000000000000000000" pitchFamily="2" charset="0"/>
            </a:endParaRPr>
          </a:p>
        </p:txBody>
      </p:sp>
      <p:sp>
        <p:nvSpPr>
          <p:cNvPr id="3" name="Content Placeholder 2"/>
          <p:cNvSpPr>
            <a:spLocks noGrp="1"/>
          </p:cNvSpPr>
          <p:nvPr>
            <p:ph idx="1"/>
          </p:nvPr>
        </p:nvSpPr>
        <p:spPr>
          <a:xfrm>
            <a:off x="838200" y="1825625"/>
            <a:ext cx="7783286" cy="4351338"/>
          </a:xfrm>
        </p:spPr>
        <p:txBody>
          <a:bodyPr/>
          <a:lstStyle/>
          <a:p>
            <a:pPr marL="0" indent="0">
              <a:buNone/>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Delta Sigma Pi Nu Upsilon</a:t>
            </a: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Active Member</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Fall 2016 – Present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Meet weekly to attend meetings</a:t>
            </a:r>
          </a:p>
          <a:p>
            <a:r>
              <a:rPr lang="en-US" sz="2000" dirty="0" smtClean="0">
                <a:latin typeface="Arial" panose="020B0604020202020204" pitchFamily="34" charset="0"/>
                <a:cs typeface="Arial" panose="020B0604020202020204" pitchFamily="34" charset="0"/>
              </a:rPr>
              <a:t>Attend professional development events</a:t>
            </a:r>
          </a:p>
          <a:p>
            <a:r>
              <a:rPr lang="en-US" sz="2000" dirty="0" smtClean="0">
                <a:latin typeface="Arial" panose="020B0604020202020204" pitchFamily="34" charset="0"/>
                <a:cs typeface="Arial" panose="020B0604020202020204" pitchFamily="34" charset="0"/>
              </a:rPr>
              <a:t>Volunteer throughout the community</a:t>
            </a:r>
          </a:p>
          <a:p>
            <a:r>
              <a:rPr lang="en-US" sz="2000" dirty="0" smtClean="0">
                <a:latin typeface="Arial" panose="020B0604020202020204" pitchFamily="34" charset="0"/>
                <a:cs typeface="Arial" panose="020B0604020202020204" pitchFamily="34" charset="0"/>
              </a:rPr>
              <a:t>Fundraise for local organizations</a:t>
            </a:r>
            <a:endParaRPr lang="en-US" sz="2000" dirty="0" smtClean="0">
              <a:latin typeface="Arial" panose="020B0604020202020204" pitchFamily="34" charset="0"/>
              <a:cs typeface="Arial" panose="020B0604020202020204" pitchFamily="34" charset="0"/>
            </a:endParaRPr>
          </a:p>
          <a:p>
            <a:pPr marL="0" indent="0">
              <a:buNone/>
            </a:pP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162800" y="848519"/>
            <a:ext cx="5029200" cy="3152775"/>
          </a:xfrm>
          <a:prstGeom prst="rect">
            <a:avLst/>
          </a:prstGeom>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001294"/>
            <a:ext cx="5646909" cy="269009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9227" y="119459"/>
            <a:ext cx="487363" cy="487363"/>
          </a:xfrm>
          <a:prstGeom prst="rect">
            <a:avLst/>
          </a:prstGeom>
        </p:spPr>
      </p:pic>
    </p:spTree>
    <p:extLst>
      <p:ext uri="{BB962C8B-B14F-4D97-AF65-F5344CB8AC3E}">
        <p14:creationId xmlns:p14="http://schemas.microsoft.com/office/powerpoint/2010/main" val="2418639524"/>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rPr>
              <a:t>Clubs and Activities:</a:t>
            </a:r>
            <a:endParaRPr lang="en-US" sz="6000" b="1" dirty="0">
              <a:latin typeface="Follow You Into the World" panose="02000000000000000000" pitchFamily="2" charset="0"/>
            </a:endParaRPr>
          </a:p>
        </p:txBody>
      </p:sp>
      <p:sp>
        <p:nvSpPr>
          <p:cNvPr id="3" name="Content Placeholder 2"/>
          <p:cNvSpPr>
            <a:spLocks noGrp="1"/>
          </p:cNvSpPr>
          <p:nvPr>
            <p:ph idx="1"/>
          </p:nvPr>
        </p:nvSpPr>
        <p:spPr>
          <a:xfrm>
            <a:off x="69714" y="1562978"/>
            <a:ext cx="8077199" cy="4351338"/>
          </a:xfrm>
        </p:spPr>
        <p:txBody>
          <a:bodyPr/>
          <a:lstStyle/>
          <a:p>
            <a:pPr marL="0" indent="0">
              <a:buNone/>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West Virginia University Women’s Club Volleyball</a:t>
            </a: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Treasurer</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Fall 2014 – Present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anage financial </a:t>
            </a:r>
            <a:r>
              <a:rPr lang="en-US" sz="2000" dirty="0" smtClean="0">
                <a:latin typeface="Arial" panose="020B0604020202020204" pitchFamily="34" charset="0"/>
                <a:cs typeface="Arial" panose="020B0604020202020204" pitchFamily="34" charset="0"/>
              </a:rPr>
              <a:t>statements </a:t>
            </a:r>
          </a:p>
          <a:p>
            <a:r>
              <a:rPr lang="en-US" sz="2000" dirty="0" smtClean="0">
                <a:latin typeface="Arial" panose="020B0604020202020204" pitchFamily="34" charset="0"/>
                <a:cs typeface="Arial" panose="020B0604020202020204" pitchFamily="34" charset="0"/>
              </a:rPr>
              <a:t>Travel to nearby schools to participate in competitive tournaments </a:t>
            </a:r>
          </a:p>
          <a:p>
            <a:r>
              <a:rPr lang="en-US" sz="2000" dirty="0" smtClean="0">
                <a:latin typeface="Arial" panose="020B0604020202020204" pitchFamily="34" charset="0"/>
                <a:cs typeface="Arial" panose="020B0604020202020204" pitchFamily="34" charset="0"/>
              </a:rPr>
              <a:t>Book hotels and purchase necessary equipment </a:t>
            </a:r>
          </a:p>
          <a:p>
            <a:endParaRPr lang="en-US" sz="2000" dirty="0" smtClean="0">
              <a:latin typeface="Arial" panose="020B0604020202020204" pitchFamily="34" charset="0"/>
              <a:cs typeface="Arial" panose="020B0604020202020204" pitchFamily="34" charset="0"/>
            </a:endParaRPr>
          </a:p>
          <a:p>
            <a:pPr marL="0" indent="0">
              <a:buNone/>
            </a:pP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6798824" y="4058396"/>
            <a:ext cx="3892686" cy="2595124"/>
          </a:xfrm>
          <a:prstGeom prst="rect">
            <a:avLst/>
          </a:prstGeom>
        </p:spPr>
      </p:pic>
      <p:pic>
        <p:nvPicPr>
          <p:cNvPr id="5" name="Picture 4"/>
          <p:cNvPicPr>
            <a:picLocks noChangeAspect="1"/>
          </p:cNvPicPr>
          <p:nvPr/>
        </p:nvPicPr>
        <p:blipFill>
          <a:blip r:embed="rId6"/>
          <a:stretch>
            <a:fillRect/>
          </a:stretch>
        </p:blipFill>
        <p:spPr>
          <a:xfrm>
            <a:off x="8745167" y="951590"/>
            <a:ext cx="2676828" cy="267682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1995" y="6166157"/>
            <a:ext cx="487363" cy="487363"/>
          </a:xfrm>
          <a:prstGeom prst="rect">
            <a:avLst/>
          </a:prstGeom>
        </p:spPr>
      </p:pic>
    </p:spTree>
    <p:extLst>
      <p:ext uri="{BB962C8B-B14F-4D97-AF65-F5344CB8AC3E}">
        <p14:creationId xmlns:p14="http://schemas.microsoft.com/office/powerpoint/2010/main" val="3723972480"/>
      </p:ext>
    </p:extLst>
  </p:cSld>
  <p:clrMapOvr>
    <a:masterClrMapping/>
  </p:clrMapOvr>
  <mc:AlternateContent xmlns:mc="http://schemas.openxmlformats.org/markup-compatibility/2006">
    <mc:Choice xmlns:p14="http://schemas.microsoft.com/office/powerpoint/2010/main" Requires="p14">
      <p:transition spd="slow" p14:dur="2000" advTm="38000"/>
    </mc:Choice>
    <mc:Fallback>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Follow You Into the World" panose="02000000000000000000" pitchFamily="2" charset="0"/>
              </a:rPr>
              <a:t>Clubs and Activities:</a:t>
            </a:r>
            <a:endParaRPr lang="en-US" sz="6000" b="1" dirty="0">
              <a:latin typeface="Follow You Into the World" panose="02000000000000000000" pitchFamily="2" charset="0"/>
            </a:endParaRPr>
          </a:p>
        </p:txBody>
      </p:sp>
      <p:sp>
        <p:nvSpPr>
          <p:cNvPr id="3" name="Content Placeholder 2"/>
          <p:cNvSpPr>
            <a:spLocks noGrp="1"/>
          </p:cNvSpPr>
          <p:nvPr>
            <p:ph idx="1"/>
          </p:nvPr>
        </p:nvSpPr>
        <p:spPr>
          <a:xfrm>
            <a:off x="838200" y="1825625"/>
            <a:ext cx="7783286" cy="4351338"/>
          </a:xfrm>
        </p:spPr>
        <p:txBody>
          <a:bodyPr/>
          <a:lstStyle/>
          <a:p>
            <a:pPr marL="0" indent="0">
              <a:buNone/>
            </a:pP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American Marketing Association </a:t>
            </a:r>
            <a:b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Active Member</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Fall 2016 – Present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lvl="0"/>
            <a:r>
              <a:rPr lang="en-US" sz="2000" dirty="0">
                <a:latin typeface="Arial" panose="020B0604020202020204" pitchFamily="34" charset="0"/>
                <a:cs typeface="Arial" panose="020B0604020202020204" pitchFamily="34" charset="0"/>
              </a:rPr>
              <a:t>Compete in case competitions with local companies</a:t>
            </a:r>
          </a:p>
          <a:p>
            <a:r>
              <a:rPr lang="en-US" sz="2000" dirty="0" smtClean="0">
                <a:latin typeface="Arial" panose="020B0604020202020204" pitchFamily="34" charset="0"/>
                <a:cs typeface="Arial" panose="020B0604020202020204" pitchFamily="34" charset="0"/>
              </a:rPr>
              <a:t>Attend </a:t>
            </a:r>
            <a:r>
              <a:rPr lang="en-US" sz="2000" dirty="0">
                <a:latin typeface="Arial" panose="020B0604020202020204" pitchFamily="34" charset="0"/>
                <a:cs typeface="Arial" panose="020B0604020202020204" pitchFamily="34" charset="0"/>
              </a:rPr>
              <a:t>business seminars and </a:t>
            </a:r>
            <a:r>
              <a:rPr lang="en-US" sz="2000" dirty="0" smtClean="0">
                <a:latin typeface="Arial" panose="020B0604020202020204" pitchFamily="34" charset="0"/>
                <a:cs typeface="Arial" panose="020B0604020202020204" pitchFamily="34" charset="0"/>
              </a:rPr>
              <a:t>trainings</a:t>
            </a:r>
          </a:p>
          <a:p>
            <a:r>
              <a:rPr lang="en-US" sz="2000" dirty="0" smtClean="0">
                <a:latin typeface="Arial" panose="020B0604020202020204" pitchFamily="34" charset="0"/>
                <a:cs typeface="Arial" panose="020B0604020202020204" pitchFamily="34" charset="0"/>
              </a:rPr>
              <a:t>Network with marketing professionals</a:t>
            </a:r>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marL="0" indent="0">
              <a:buNone/>
            </a:pP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8915399" y="2566988"/>
            <a:ext cx="2715986" cy="271598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1385" y="6370637"/>
            <a:ext cx="487363" cy="487363"/>
          </a:xfrm>
          <a:prstGeom prst="rect">
            <a:avLst/>
          </a:prstGeom>
        </p:spPr>
      </p:pic>
    </p:spTree>
    <p:extLst>
      <p:ext uri="{BB962C8B-B14F-4D97-AF65-F5344CB8AC3E}">
        <p14:creationId xmlns:p14="http://schemas.microsoft.com/office/powerpoint/2010/main" val="1147359237"/>
      </p:ext>
    </p:extLst>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TotalTime>
  <Words>744</Words>
  <Application>Microsoft Office PowerPoint</Application>
  <PresentationFormat>Widescreen</PresentationFormat>
  <Paragraphs>90</Paragraphs>
  <Slides>12</Slides>
  <Notes>12</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 little sunshine</vt:lpstr>
      <vt:lpstr>Arial</vt:lpstr>
      <vt:lpstr>Calibri</vt:lpstr>
      <vt:lpstr>Calibri Light</vt:lpstr>
      <vt:lpstr>Follow You Into the World</vt:lpstr>
      <vt:lpstr>Office Theme</vt:lpstr>
      <vt:lpstr>Kate Healy</vt:lpstr>
      <vt:lpstr>Interests:</vt:lpstr>
      <vt:lpstr>Education:</vt:lpstr>
      <vt:lpstr>Work Experience:</vt:lpstr>
      <vt:lpstr>Work Experience:</vt:lpstr>
      <vt:lpstr>Work Experience:</vt:lpstr>
      <vt:lpstr>Clubs and Activities:</vt:lpstr>
      <vt:lpstr>Clubs and Activities:</vt:lpstr>
      <vt:lpstr>Clubs and Activities:</vt:lpstr>
      <vt:lpstr>Skills:</vt:lpstr>
      <vt:lpstr>Awards:</vt:lpstr>
      <vt:lpstr>Social Media: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Fallon Morella</dc:title>
  <dc:creator>Fallon Morella</dc:creator>
  <cp:lastModifiedBy>Fallon Morella</cp:lastModifiedBy>
  <cp:revision>27</cp:revision>
  <dcterms:created xsi:type="dcterms:W3CDTF">2017-04-23T01:20:15Z</dcterms:created>
  <dcterms:modified xsi:type="dcterms:W3CDTF">2017-12-07T00:09:03Z</dcterms:modified>
</cp:coreProperties>
</file>